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3" r:id="rId11"/>
    <p:sldId id="268" r:id="rId12"/>
    <p:sldId id="269" r:id="rId13"/>
    <p:sldId id="264" r:id="rId14"/>
    <p:sldId id="267" r:id="rId15"/>
    <p:sldId id="270" r:id="rId16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25DA"/>
    <a:srgbClr val="8658D8"/>
    <a:srgbClr val="6F6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76"/>
    <p:restoredTop sz="94694"/>
  </p:normalViewPr>
  <p:slideViewPr>
    <p:cSldViewPr snapToGrid="0" snapToObjects="1">
      <p:cViewPr varScale="1">
        <p:scale>
          <a:sx n="119" d="100"/>
          <a:sy n="119" d="100"/>
        </p:scale>
        <p:origin x="23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C204BE-B222-B043-AC17-8FC951BC28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F37862-91DB-C345-99BC-6B7E7901C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350C84-DDAA-0C46-A5A9-3D9E49801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D2A355-E1C1-954F-988F-2D2E170C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E6DCEA-0E44-FF46-A705-84413FC42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47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38218B-4638-8C44-9C77-0DB95A41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C6977D-C5DD-3948-A80E-F28EAF8E6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B201F1-F8B3-9843-9A31-CE0D4B4B8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47AC22-A1B9-834F-B2B3-3F7FCAFC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0BAC02-1292-3344-9E74-1B1765BB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539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08DCB93-F58D-5247-B835-18E1211980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D0E4763-40C6-CB4A-B46A-47E464CFB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2F0BFE-195B-EA4D-B846-F7B5576B3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2E29E2-284D-7C40-9DE5-F1AB9D00D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2581AE-09BE-C24C-9EEE-FAD684824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8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AF5A8A-C875-4B43-9B24-E16DA53A7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DF8F61-18D3-F447-8F92-5DD1C34CC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3B1CAD-700E-9D49-A249-C6BE43030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0DBBD0-BDF4-1740-B898-1F046AD7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DF131A-D11C-5344-9270-2826BEC8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06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3CC620-C7AB-1E46-998E-14DC5B2C9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0F2FA8-A617-B249-9702-AADF7901E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2D9973-99B2-474F-82AC-C6281883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F44DBB-EA39-1244-A927-BE712BEAF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FF751B-73DA-7242-8516-83950B5E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70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E70329-77EA-084C-9866-09D421337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071270-5E6E-8041-A59B-261ED4FB59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F4D96AC-852E-9948-9079-654AEF82EB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E7A246-46DB-1044-BDFB-7A8E8268D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1477F98-FFCD-D640-964F-2424EEEF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86A1FC-46FA-FD49-B033-886E7A669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5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F8ACD9-F640-4E49-A8BE-15317CF2C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6D2A802-2FE3-8B42-AF01-B4EAFCBDE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4B68F6-BB1B-D74F-AB55-87AE9FA0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C7C5962-A906-4F4C-9F04-29669CAFD4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BA7E447-771D-DE4B-85D9-BFCE0B90F9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872809A-7026-C441-9EDF-DE4FBC95D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7F7A81C-8945-C64F-A48C-38590CC89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0B98972-7C98-5A4D-B4EE-E9F0DAA46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6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38515C-F54A-7947-A40A-A1F2C5BC2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B3BDA7-4B35-FA41-A34A-D71DFF82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7BCE463-4EFC-B048-A91C-5C0E5BC34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4300A5-2801-1342-A68D-752777638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D9C966E-D703-A647-BD64-F86071A6C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2438BF-75B2-D940-8ACC-360F96113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45D8B09-059F-BF4E-AA42-142652B19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52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5876BA-5956-274A-8045-1962732E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9D6A47-18E5-0C42-B278-DC21EBFD5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A88058-9110-594F-99C6-BB441678C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4D8A757-78A8-BE43-A333-0472CA165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80B1BA-5427-5B4D-92DF-CFB1A9598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7ACD7E3-6A9B-764D-8C0B-D5726E3B3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4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BD8AB9-8DA4-4B4D-85D7-FD4A196AA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FEA28E6-9E69-7B4D-BDE7-CBC5A1B271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90434F2-7E4E-3B47-A809-CC821D1F4E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E1A7B4-43D9-9F4A-B444-E93265F3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767F89F-96EB-D545-AEAA-D381FE18A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62FAE8F-AB64-F04B-8717-05628C9C1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00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8D3AED5-E268-7F46-B3E2-E4CE58D62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E5BAF5-8D57-154C-9B0E-E1EA46A69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F7A53C-7831-D24A-A9E5-EC5EFB45B1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6/18/19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BF07D3-BD9E-D441-88E7-0600E3D59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D8B4906-3082-6944-98B0-8A2F616AB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652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Marcador de contenido 4" descr="Imagen que contiene persona, hombre, mayor, teléfono móvil&#10;&#10;Descripción generada automáticamente">
            <a:extLst>
              <a:ext uri="{FF2B5EF4-FFF2-40B4-BE49-F238E27FC236}">
                <a16:creationId xmlns:a16="http://schemas.microsoft.com/office/drawing/2014/main" id="{AEF6C1DB-A718-BD43-94BC-44F5BCF607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818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59AA9E3-D290-4945-AAE7-463E3312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741097"/>
            <a:ext cx="9144000" cy="2900518"/>
          </a:xfrm>
        </p:spPr>
        <p:txBody>
          <a:bodyPr>
            <a:normAutofit/>
          </a:bodyPr>
          <a:lstStyle/>
          <a:p>
            <a:r>
              <a:rPr lang="es-AR" dirty="0">
                <a:solidFill>
                  <a:srgbClr val="FFFFFF"/>
                </a:solidFill>
              </a:rPr>
              <a:t>El Evangelio de la Creación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E26E0B-3564-2649-964F-1CB06190F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183027" y="5759605"/>
            <a:ext cx="9144000" cy="1098395"/>
          </a:xfrm>
        </p:spPr>
        <p:txBody>
          <a:bodyPr>
            <a:normAutofit/>
          </a:bodyPr>
          <a:lstStyle/>
          <a:p>
            <a:r>
              <a:rPr lang="es-AR" dirty="0">
                <a:solidFill>
                  <a:srgbClr val="FFFFFF"/>
                </a:solidFill>
              </a:rPr>
              <a:t>Laudato Si - Capítulo 2</a:t>
            </a:r>
          </a:p>
          <a:p>
            <a:r>
              <a:rPr lang="es-AR">
                <a:solidFill>
                  <a:srgbClr val="FFFFFF"/>
                </a:solidFill>
              </a:rPr>
              <a:t>                     Universidad </a:t>
            </a:r>
            <a:r>
              <a:rPr lang="es-AR" dirty="0">
                <a:solidFill>
                  <a:srgbClr val="FFFFFF"/>
                </a:solidFill>
              </a:rPr>
              <a:t>de Morón, junio 2019</a:t>
            </a:r>
          </a:p>
        </p:txBody>
      </p:sp>
    </p:spTree>
    <p:extLst>
      <p:ext uri="{BB962C8B-B14F-4D97-AF65-F5344CB8AC3E}">
        <p14:creationId xmlns:p14="http://schemas.microsoft.com/office/powerpoint/2010/main" val="524196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6A6E652C-F39F-874A-A369-A5640B78C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s-ES" sz="3700" b="1"/>
              <a:t>Destino común de los bienes (1)</a:t>
            </a:r>
            <a:br>
              <a:rPr lang="es-AR" sz="3700" b="1"/>
            </a:br>
            <a:endParaRPr lang="es-AR" sz="37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BA30F1-A127-1545-BCD8-55A93C6EA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942" y="2608268"/>
            <a:ext cx="5979194" cy="3884606"/>
          </a:xfrm>
        </p:spPr>
        <p:txBody>
          <a:bodyPr>
            <a:normAutofit/>
          </a:bodyPr>
          <a:lstStyle/>
          <a:p>
            <a:r>
              <a:rPr lang="es-ES" sz="2400" dirty="0"/>
              <a:t>El principio de la subordinación de la propiedad privada al destino universal de los bienes y, por tanto, el derecho universal a su uso es una «regla de oro» del comportamiento social y el «primer principio de todo el ordenamiento ético-social». </a:t>
            </a:r>
            <a:endParaRPr lang="es-AR" sz="2400" dirty="0"/>
          </a:p>
          <a:p>
            <a:r>
              <a:rPr lang="es-ES" sz="2400" dirty="0"/>
              <a:t>La tradición cristiana nunca reconoció como absoluto o intocable el derecho a la propiedad privada y subrayó la función social de cualquier forma de propiedad privada. </a:t>
            </a:r>
          </a:p>
          <a:p>
            <a:pPr marL="0" indent="0">
              <a:buNone/>
            </a:pPr>
            <a:endParaRPr lang="es-ES" sz="1800" dirty="0"/>
          </a:p>
          <a:p>
            <a:pPr marL="457200" lvl="1" indent="0">
              <a:buNone/>
            </a:pPr>
            <a:endParaRPr lang="es-ES" sz="1800" dirty="0"/>
          </a:p>
          <a:p>
            <a:pPr marL="457200" lvl="1" indent="0">
              <a:buNone/>
            </a:pPr>
            <a:endParaRPr lang="es-AR" sz="1800" dirty="0"/>
          </a:p>
          <a:p>
            <a:endParaRPr lang="es-AR" sz="1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4BAF101-CCFE-9D45-9A15-769C836621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6" r="4012" b="4"/>
          <a:stretch/>
        </p:blipFill>
        <p:spPr>
          <a:xfrm>
            <a:off x="6964682" y="-820725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80001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hombre, pared, interior&#10;&#10;Descripción generada automáticamente">
            <a:extLst>
              <a:ext uri="{FF2B5EF4-FFF2-40B4-BE49-F238E27FC236}">
                <a16:creationId xmlns:a16="http://schemas.microsoft.com/office/drawing/2014/main" id="{40CC144B-C95D-7247-83A7-8C23B6D37F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36570" r="9818" b="-1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9EFE66B-799F-C244-9227-ECD830196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7" y="347162"/>
            <a:ext cx="4803636" cy="1311664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0000"/>
                </a:solidFill>
              </a:rPr>
              <a:t>Destino común de los bienes (2)</a:t>
            </a:r>
            <a:endParaRPr lang="es-AR" sz="2800" dirty="0">
              <a:solidFill>
                <a:srgbClr val="0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F2FAA9-E938-D849-951C-202D8F7EC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1290918"/>
            <a:ext cx="4992241" cy="4953765"/>
          </a:xfrm>
        </p:spPr>
        <p:txBody>
          <a:bodyPr anchor="ctr">
            <a:normAutofit/>
          </a:bodyPr>
          <a:lstStyle/>
          <a:p>
            <a:r>
              <a:rPr lang="es-ES" sz="1400" b="1" dirty="0">
                <a:solidFill>
                  <a:srgbClr val="000000"/>
                </a:solidFill>
              </a:rPr>
              <a:t>San Juan Pablo II: </a:t>
            </a:r>
          </a:p>
          <a:p>
            <a:pPr marL="457200" lvl="1" indent="0">
              <a:buNone/>
            </a:pPr>
            <a:r>
              <a:rPr lang="es-ES" sz="1800" dirty="0">
                <a:solidFill>
                  <a:srgbClr val="000000"/>
                </a:solidFill>
              </a:rPr>
              <a:t>«</a:t>
            </a:r>
            <a:r>
              <a:rPr lang="es-ES" sz="1800" b="1" dirty="0">
                <a:solidFill>
                  <a:srgbClr val="000000"/>
                </a:solidFill>
              </a:rPr>
              <a:t>Dios ha dado la tierra a todo el género humano </a:t>
            </a:r>
            <a:r>
              <a:rPr lang="es-ES" sz="1800" dirty="0">
                <a:solidFill>
                  <a:srgbClr val="000000"/>
                </a:solidFill>
              </a:rPr>
              <a:t>para que ella sustente a todos sus habitantes, sin excluir a nadie ni privilegiar a ninguno». </a:t>
            </a:r>
            <a:endParaRPr lang="es-AR" sz="180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r>
              <a:rPr lang="es-ES" sz="1800" dirty="0">
                <a:solidFill>
                  <a:srgbClr val="000000"/>
                </a:solidFill>
              </a:rPr>
              <a:t>«No sería verdaderamente digno del hombre un tipo de desarrollo que no respetara y promoviera los derechos humanos, personales y sociales, económicos y políticos, incluidos los derechos de las naciones y de los pueblos». </a:t>
            </a:r>
            <a:endParaRPr lang="es-AR" sz="180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r>
              <a:rPr lang="es-ES" sz="1800" dirty="0">
                <a:solidFill>
                  <a:srgbClr val="000000"/>
                </a:solidFill>
              </a:rPr>
              <a:t>«</a:t>
            </a:r>
            <a:r>
              <a:rPr lang="es-ES" sz="1800" b="1" dirty="0">
                <a:solidFill>
                  <a:srgbClr val="000000"/>
                </a:solidFill>
              </a:rPr>
              <a:t>La Iglesia defiende, sí, el legítimo derecho a la propiedad privada</a:t>
            </a:r>
            <a:r>
              <a:rPr lang="es-ES" sz="1800" dirty="0">
                <a:solidFill>
                  <a:srgbClr val="000000"/>
                </a:solidFill>
              </a:rPr>
              <a:t>, pero enseña con no menor claridad que </a:t>
            </a:r>
            <a:r>
              <a:rPr lang="es-ES" sz="1800" b="1" dirty="0">
                <a:solidFill>
                  <a:srgbClr val="000000"/>
                </a:solidFill>
              </a:rPr>
              <a:t>sobre toda propiedad privada grava siempre una hipoteca social</a:t>
            </a:r>
            <a:r>
              <a:rPr lang="es-ES" sz="1800" dirty="0">
                <a:solidFill>
                  <a:srgbClr val="000000"/>
                </a:solidFill>
              </a:rPr>
              <a:t>, para que los bienes sirvan a la destinación general que Dios les ha dado». </a:t>
            </a:r>
          </a:p>
          <a:p>
            <a:endParaRPr lang="es-AR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757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hombre, persona&#10;&#10;Descripción generada automáticamente">
            <a:extLst>
              <a:ext uri="{FF2B5EF4-FFF2-40B4-BE49-F238E27FC236}">
                <a16:creationId xmlns:a16="http://schemas.microsoft.com/office/drawing/2014/main" id="{5FC7D48E-1C25-CC46-954E-1DC929A198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18340" b="34715"/>
          <a:stretch/>
        </p:blipFill>
        <p:spPr>
          <a:xfrm>
            <a:off x="6083786" y="-168318"/>
            <a:ext cx="6261330" cy="3932313"/>
          </a:xfrm>
          <a:prstGeom prst="rect">
            <a:avLst/>
          </a:prstGeom>
          <a:effectLst>
            <a:softEdge rad="533400"/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4A98B79-ABBD-9F4D-8700-9EF52A7787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01" r="1" b="33699"/>
          <a:stretch/>
        </p:blipFill>
        <p:spPr>
          <a:xfrm>
            <a:off x="6089904" y="2487168"/>
            <a:ext cx="6263640" cy="4215384"/>
          </a:xfrm>
          <a:prstGeom prst="rect">
            <a:avLst/>
          </a:prstGeom>
          <a:effectLst>
            <a:softEdge rad="533400"/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901FED-4FC9-4ED5-8123-C98BCD1616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A9CD06E-F1B1-5A47-8E8A-69C18F8FD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7" y="238398"/>
            <a:ext cx="4803636" cy="1311664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000000"/>
                </a:solidFill>
              </a:rPr>
              <a:t>Destino común de los bienes (3)</a:t>
            </a:r>
            <a:endParaRPr lang="es-AR" sz="2800" dirty="0">
              <a:solidFill>
                <a:srgbClr val="0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B6F005-0422-2847-85F5-707CFCEB6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1086522"/>
            <a:ext cx="4803637" cy="4974451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sz="2400" dirty="0">
                <a:solidFill>
                  <a:srgbClr val="000000"/>
                </a:solidFill>
              </a:rPr>
              <a:t>«No es parte de tus bienes —dice San Ambrosio— lo que tú das al pobre; lo que le das le pertenece. Porque lo que ha sido dado para el uso de todos, tú te lo apropias. La tierra ha sido dada para todo el mundo y no solamente para los ricos». Es decir, que la propiedad privada no constituye para nadie un derecho incondicional y absoluto.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</a:p>
          <a:p>
            <a:pPr marL="0" indent="0">
              <a:buNone/>
            </a:pPr>
            <a:r>
              <a:rPr lang="es-ES_tradnl" sz="2400" dirty="0">
                <a:solidFill>
                  <a:srgbClr val="000000"/>
                </a:solidFill>
              </a:rPr>
              <a:t>Si se llegase al conflicto «entre los derechos privados adquiridos y las exigencias comunitarias primordiales», toca a los poderes </a:t>
            </a:r>
            <a:r>
              <a:rPr lang="es-ES_tradnl" sz="2400" dirty="0" err="1">
                <a:solidFill>
                  <a:srgbClr val="000000"/>
                </a:solidFill>
              </a:rPr>
              <a:t>públicos</a:t>
            </a:r>
            <a:r>
              <a:rPr lang="es-ES_tradnl" sz="2400" dirty="0">
                <a:solidFill>
                  <a:srgbClr val="000000"/>
                </a:solidFill>
              </a:rPr>
              <a:t> «procurar una </a:t>
            </a:r>
            <a:r>
              <a:rPr lang="es-ES_tradnl" sz="2400" dirty="0" err="1">
                <a:solidFill>
                  <a:srgbClr val="000000"/>
                </a:solidFill>
              </a:rPr>
              <a:t>solución</a:t>
            </a:r>
            <a:r>
              <a:rPr lang="es-ES_tradnl" sz="2400" dirty="0">
                <a:solidFill>
                  <a:srgbClr val="000000"/>
                </a:solidFill>
              </a:rPr>
              <a:t> con la activa </a:t>
            </a:r>
            <a:r>
              <a:rPr lang="es-ES_tradnl" sz="2400" dirty="0" err="1">
                <a:solidFill>
                  <a:srgbClr val="000000"/>
                </a:solidFill>
              </a:rPr>
              <a:t>participación</a:t>
            </a:r>
            <a:r>
              <a:rPr lang="es-ES_tradnl" sz="2400" dirty="0">
                <a:solidFill>
                  <a:srgbClr val="000000"/>
                </a:solidFill>
              </a:rPr>
              <a:t> de las personas y de los grupos sociales»</a:t>
            </a:r>
            <a:r>
              <a:rPr lang="es-AR" sz="2400" dirty="0">
                <a:solidFill>
                  <a:srgbClr val="000000"/>
                </a:solidFill>
              </a:rPr>
              <a:t> PP 23</a:t>
            </a:r>
          </a:p>
        </p:txBody>
      </p:sp>
    </p:spTree>
    <p:extLst>
      <p:ext uri="{BB962C8B-B14F-4D97-AF65-F5344CB8AC3E}">
        <p14:creationId xmlns:p14="http://schemas.microsoft.com/office/powerpoint/2010/main" val="569097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mirando, mamífero, animal, foto&#10;&#10;Descripción generada automáticamente">
            <a:extLst>
              <a:ext uri="{FF2B5EF4-FFF2-40B4-BE49-F238E27FC236}">
                <a16:creationId xmlns:a16="http://schemas.microsoft.com/office/drawing/2014/main" id="{4D5B6D15-496B-F54C-A9C7-009E26D8BC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7" r="24255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B76352D-1B54-3049-B58D-1B3E9FFBD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92" y="975693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s-AR" sz="3600" dirty="0"/>
              <a:t>La mirada de Jesús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EC23E2-3229-7140-8851-4D5B01056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187" y="2146152"/>
            <a:ext cx="5690797" cy="424927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2000" dirty="0"/>
              <a:t>Jesús vivía en armonía plena con la creación, y los demás se asombraban.</a:t>
            </a:r>
          </a:p>
          <a:p>
            <a:pPr marL="0" indent="0">
              <a:buNone/>
            </a:pPr>
            <a:r>
              <a:rPr lang="es-ES" sz="2000" dirty="0"/>
              <a:t>No aparecía como un asceta separado del mundo o enemigo de las cosas agradables de la vida. Refiriéndose a sí mismo expresaba: «Vino el Hijo del hombre, que come y bebe, y dicen que es un comilón y borracho» (Mt 11,19). Estaba lejos de las filosofías que despreciaban el cuerpo, la materia y las cosas de este mundo. </a:t>
            </a:r>
            <a:endParaRPr lang="es-AR" sz="2000" dirty="0"/>
          </a:p>
          <a:p>
            <a:pPr marL="0" indent="0">
              <a:buNone/>
            </a:pPr>
            <a:r>
              <a:rPr lang="es-ES" sz="2000" dirty="0"/>
              <a:t>Sin embargo, esos dualismos malsanos llegaron a tener una importante influencia en algunos pensadores cristianos a lo largo de la historia y desfiguraron el Evangelio. </a:t>
            </a:r>
            <a:endParaRPr lang="es-AR" sz="2000" dirty="0"/>
          </a:p>
          <a:p>
            <a:endParaRPr lang="es-AR" sz="1100" dirty="0"/>
          </a:p>
        </p:txBody>
      </p:sp>
    </p:spTree>
    <p:extLst>
      <p:ext uri="{BB962C8B-B14F-4D97-AF65-F5344CB8AC3E}">
        <p14:creationId xmlns:p14="http://schemas.microsoft.com/office/powerpoint/2010/main" val="1812607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mirando, mamífero, animal, foto&#10;&#10;Descripción generada automáticamente">
            <a:extLst>
              <a:ext uri="{FF2B5EF4-FFF2-40B4-BE49-F238E27FC236}">
                <a16:creationId xmlns:a16="http://schemas.microsoft.com/office/drawing/2014/main" id="{8733EBD0-695C-684D-A595-C1DDCC617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49" t="7489" r="11499" b="1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862BE82-D00D-42C1-BF16-93AA37870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6D92C2D-1D3D-4974-918C-06579FB35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0141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E35DE6-E4AD-004E-980F-CBDDA1EC1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1031" y="758283"/>
            <a:ext cx="4062642" cy="5079987"/>
          </a:xfrm>
        </p:spPr>
        <p:txBody>
          <a:bodyPr anchor="t">
            <a:normAutofit/>
          </a:bodyPr>
          <a:lstStyle/>
          <a:p>
            <a:r>
              <a:rPr lang="es-ES" sz="1800" dirty="0"/>
              <a:t>El Nuevo Testamento no sólo nos habla del Jesús terreno y de su relación tan concreta y amable con todo el mundo. También lo muestra como resucitado y glorioso, presente en toda la creación </a:t>
            </a:r>
          </a:p>
          <a:p>
            <a:r>
              <a:rPr lang="es-ES" sz="1800" dirty="0"/>
              <a:t>Las criaturas de este mundo ya no se nos presentan como una realidad meramente natural, porque el Resucitado las envuelve misteriosamente y las orienta a un destino de plenitud. </a:t>
            </a:r>
          </a:p>
          <a:p>
            <a:r>
              <a:rPr lang="es-ES" sz="1800" dirty="0"/>
              <a:t>Las mismas flores del campo y las aves que él contempló admirado ahora están llenas de su presencia luminosa.</a:t>
            </a:r>
            <a:endParaRPr lang="es-AR" sz="1800" dirty="0"/>
          </a:p>
          <a:p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val="1123603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Marcador de contenido 4" descr="Imagen que contiene persona, hombre, mayor, teléfono móvil&#10;&#10;Descripción generada automáticamente">
            <a:extLst>
              <a:ext uri="{FF2B5EF4-FFF2-40B4-BE49-F238E27FC236}">
                <a16:creationId xmlns:a16="http://schemas.microsoft.com/office/drawing/2014/main" id="{AEF6C1DB-A718-BD43-94BC-44F5BCF607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818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59AA9E3-D290-4945-AAE7-463E3312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741097"/>
            <a:ext cx="9144000" cy="2900518"/>
          </a:xfrm>
        </p:spPr>
        <p:txBody>
          <a:bodyPr>
            <a:normAutofit/>
          </a:bodyPr>
          <a:lstStyle/>
          <a:p>
            <a:r>
              <a:rPr lang="es-AR" dirty="0">
                <a:solidFill>
                  <a:srgbClr val="FFFFFF"/>
                </a:solidFill>
              </a:rPr>
              <a:t>El Evangelio de la Creación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E26E0B-3564-2649-964F-1CB06190F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183027" y="5759605"/>
            <a:ext cx="9144000" cy="1098395"/>
          </a:xfrm>
        </p:spPr>
        <p:txBody>
          <a:bodyPr>
            <a:normAutofit/>
          </a:bodyPr>
          <a:lstStyle/>
          <a:p>
            <a:r>
              <a:rPr lang="es-AR" dirty="0">
                <a:solidFill>
                  <a:srgbClr val="FFFFFF"/>
                </a:solidFill>
              </a:rPr>
              <a:t>Laudato Si - Capítulo 2</a:t>
            </a:r>
          </a:p>
          <a:p>
            <a:r>
              <a:rPr lang="es-AR">
                <a:solidFill>
                  <a:srgbClr val="FFFFFF"/>
                </a:solidFill>
              </a:rPr>
              <a:t>                     Universidad </a:t>
            </a:r>
            <a:r>
              <a:rPr lang="es-AR" dirty="0">
                <a:solidFill>
                  <a:srgbClr val="FFFFFF"/>
                </a:solidFill>
              </a:rPr>
              <a:t>de Morón, junio 2019</a:t>
            </a:r>
          </a:p>
        </p:txBody>
      </p:sp>
    </p:spTree>
    <p:extLst>
      <p:ext uri="{BB962C8B-B14F-4D97-AF65-F5344CB8AC3E}">
        <p14:creationId xmlns:p14="http://schemas.microsoft.com/office/powerpoint/2010/main" val="2246970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EE6D26-275D-D749-9D9B-FF9DA3915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2395333"/>
            <a:ext cx="5120113" cy="405516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La luz que ofrece la fe</a:t>
            </a:r>
            <a:endParaRPr lang="es-AR" sz="2400" dirty="0">
              <a:solidFill>
                <a:srgbClr val="0070C0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La sabiduría de los relatos bíblicos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El misterio del universo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El mensaje de cada criatura en la armonía de todo lo creado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Una comunión universal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Destino común de los bienes</a:t>
            </a: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0070C0"/>
                </a:solidFill>
                <a:latin typeface="+mj-lt"/>
              </a:rPr>
              <a:t>La mirada de Jesús</a:t>
            </a:r>
          </a:p>
          <a:p>
            <a:pPr marL="457200" indent="-457200">
              <a:buFont typeface="+mj-lt"/>
              <a:buAutoNum type="arabicPeriod"/>
            </a:pPr>
            <a:endParaRPr lang="es-ES" sz="1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s-AR" sz="16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s-AR" sz="1300" dirty="0"/>
          </a:p>
          <a:p>
            <a:endParaRPr lang="es-AR" sz="1300" dirty="0"/>
          </a:p>
        </p:txBody>
      </p:sp>
      <p:pic>
        <p:nvPicPr>
          <p:cNvPr id="7" name="Imagen 6" descr="Imagen que contiene estrella, objeto de exteriores&#10;&#10;Descripción generada automáticamente">
            <a:extLst>
              <a:ext uri="{FF2B5EF4-FFF2-40B4-BE49-F238E27FC236}">
                <a16:creationId xmlns:a16="http://schemas.microsoft.com/office/drawing/2014/main" id="{6DE0E640-063E-F348-82D9-62DDEB4D7E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68" r="25651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32468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744CC6-5FC3-7748-AB65-BEA37DFCF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900" b="1" dirty="0"/>
              <a:t>La luz que ofrece la fe</a:t>
            </a:r>
            <a:br>
              <a:rPr lang="es-AR" sz="3900" dirty="0"/>
            </a:br>
            <a:endParaRPr lang="es-AR" sz="39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A7B58E-52E0-9E4B-9617-9CDA0A259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287" y="1485690"/>
            <a:ext cx="6711713" cy="49036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s-ES" sz="1100" dirty="0"/>
          </a:p>
          <a:p>
            <a:pPr>
              <a:lnSpc>
                <a:spcPct val="90000"/>
              </a:lnSpc>
            </a:pPr>
            <a:endParaRPr lang="es-ES" sz="1100" dirty="0"/>
          </a:p>
          <a:p>
            <a:pPr>
              <a:lnSpc>
                <a:spcPct val="90000"/>
              </a:lnSpc>
            </a:pPr>
            <a:r>
              <a:rPr lang="es-ES" sz="2400" i="1" spc="300" baseline="30000" dirty="0"/>
              <a:t>¿Por qué incluir en este documento, dirigido a todas las personas de buena voluntad, un capítulo referido a convicciones creyentes? </a:t>
            </a:r>
            <a:endParaRPr lang="es-AR" sz="2400" i="1" spc="300" baseline="30000" dirty="0"/>
          </a:p>
          <a:p>
            <a:pPr marL="0" indent="0">
              <a:lnSpc>
                <a:spcPct val="90000"/>
              </a:lnSpc>
              <a:buNone/>
            </a:pPr>
            <a:endParaRPr lang="es-AR" sz="2400" i="1" spc="300" baseline="30000" dirty="0"/>
          </a:p>
          <a:p>
            <a:pPr>
              <a:lnSpc>
                <a:spcPct val="90000"/>
              </a:lnSpc>
            </a:pPr>
            <a:r>
              <a:rPr lang="es-ES" sz="2400" i="1" spc="300" baseline="30000" dirty="0"/>
              <a:t>No ignoro que, en el campo de la política y del pensamiento</a:t>
            </a:r>
            <a:r>
              <a:rPr lang="es-ES" sz="2400" b="1" i="1" spc="300" baseline="30000" dirty="0">
                <a:solidFill>
                  <a:srgbClr val="FF0000"/>
                </a:solidFill>
              </a:rPr>
              <a:t>, algunos rechazan con fuerza la idea de un Creador</a:t>
            </a:r>
            <a:r>
              <a:rPr lang="es-ES" sz="2400" i="1" spc="300" baseline="30000" dirty="0"/>
              <a:t>, o la consideran irrelevante, hasta el punto de relegar al ámbito de lo irracional la riqueza que las religiones pueden ofrecer para una ecología integral y para un desarrollo pleno de la humanidad. </a:t>
            </a:r>
            <a:endParaRPr lang="es-AR" sz="2400" i="1" spc="300" baseline="30000" dirty="0"/>
          </a:p>
          <a:p>
            <a:pPr marL="0" indent="0">
              <a:lnSpc>
                <a:spcPct val="90000"/>
              </a:lnSpc>
              <a:buNone/>
            </a:pPr>
            <a:endParaRPr lang="es-AR" sz="2400" i="1" spc="300" baseline="30000" dirty="0"/>
          </a:p>
          <a:p>
            <a:pPr>
              <a:lnSpc>
                <a:spcPct val="90000"/>
              </a:lnSpc>
            </a:pPr>
            <a:r>
              <a:rPr lang="es-ES" sz="2400" i="1" spc="300" baseline="30000" dirty="0"/>
              <a:t>Sin embargo, </a:t>
            </a:r>
            <a:r>
              <a:rPr lang="es-ES" sz="2400" i="1" spc="300" baseline="30000" dirty="0">
                <a:solidFill>
                  <a:srgbClr val="FF0000"/>
                </a:solidFill>
              </a:rPr>
              <a:t>la ciencia y la religión</a:t>
            </a:r>
            <a:r>
              <a:rPr lang="es-ES" sz="2400" i="1" spc="300" baseline="30000" dirty="0"/>
              <a:t>, </a:t>
            </a:r>
            <a:r>
              <a:rPr lang="es-ES" sz="2400" i="1" spc="300" baseline="30000" dirty="0">
                <a:solidFill>
                  <a:srgbClr val="FF0000"/>
                </a:solidFill>
              </a:rPr>
              <a:t>que</a:t>
            </a:r>
            <a:r>
              <a:rPr lang="es-ES" sz="2400" b="1" i="1" spc="300" baseline="30000" dirty="0"/>
              <a:t> </a:t>
            </a:r>
            <a:r>
              <a:rPr lang="es-ES" sz="2400" b="1" i="1" spc="300" baseline="30000" dirty="0">
                <a:solidFill>
                  <a:srgbClr val="FF0000"/>
                </a:solidFill>
              </a:rPr>
              <a:t>aportan diferentes aproximaciones a la realidad</a:t>
            </a:r>
            <a:r>
              <a:rPr lang="es-ES" sz="2400" i="1" spc="300" baseline="30000" dirty="0"/>
              <a:t>, pueden entrar en </a:t>
            </a:r>
            <a:r>
              <a:rPr lang="es-ES" sz="2400" b="1" i="1" spc="300" baseline="30000" dirty="0"/>
              <a:t>un diálogo intenso y productivo para ambas.</a:t>
            </a:r>
            <a:endParaRPr lang="es-AR" sz="2400" i="1" spc="300" baseline="30000" dirty="0"/>
          </a:p>
          <a:p>
            <a:pPr>
              <a:lnSpc>
                <a:spcPct val="90000"/>
              </a:lnSpc>
            </a:pPr>
            <a:endParaRPr lang="es-AR" sz="1100" dirty="0"/>
          </a:p>
        </p:txBody>
      </p:sp>
      <p:pic>
        <p:nvPicPr>
          <p:cNvPr id="5" name="Imagen 4" descr="Imagen que contiene objeto, mesa, vela, sentado&#10;&#10;Descripción generada automáticamente">
            <a:extLst>
              <a:ext uri="{FF2B5EF4-FFF2-40B4-BE49-F238E27FC236}">
                <a16:creationId xmlns:a16="http://schemas.microsoft.com/office/drawing/2014/main" id="{E5CC5DB0-B0CB-3E4A-AFD4-D1BA9AF2B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355"/>
                    </a14:imgEffect>
                    <a14:imgEffect>
                      <a14:saturation sat="21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930" y="2236573"/>
            <a:ext cx="4312474" cy="3187261"/>
          </a:xfrm>
          <a:prstGeom prst="rect">
            <a:avLst/>
          </a:prstGeom>
          <a:effectLst>
            <a:outerShdw blurRad="50800" dist="139700" dir="2700000" algn="tl" rotWithShape="0">
              <a:prstClr val="black">
                <a:alpha val="40000"/>
              </a:prst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408858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que contiene suelo, animal, edificio, exterior&#10;&#10;Descripción generada automáticamente">
            <a:extLst>
              <a:ext uri="{FF2B5EF4-FFF2-40B4-BE49-F238E27FC236}">
                <a16:creationId xmlns:a16="http://schemas.microsoft.com/office/drawing/2014/main" id="{E0EF053F-9F94-9442-A8E1-635397D9E19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7021385" y="1697425"/>
            <a:ext cx="4562391" cy="31587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effectLst>
            <a:softEdge rad="25400"/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85B055A-99E5-554C-891E-7BD50A42F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044" y="997160"/>
            <a:ext cx="5511114" cy="1400530"/>
          </a:xfrm>
        </p:spPr>
        <p:txBody>
          <a:bodyPr/>
          <a:lstStyle/>
          <a:p>
            <a:pPr algn="ctr"/>
            <a:br>
              <a:rPr lang="es-AR" dirty="0"/>
            </a:br>
            <a:r>
              <a:rPr lang="es-AR" sz="4800" dirty="0"/>
              <a:t>Evangelio - Creación</a:t>
            </a:r>
            <a:endParaRPr lang="es-A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53D1A4F-58BE-C34D-B2AD-F5FE743EBA23}"/>
              </a:ext>
            </a:extLst>
          </p:cNvPr>
          <p:cNvSpPr txBox="1"/>
          <p:nvPr/>
        </p:nvSpPr>
        <p:spPr>
          <a:xfrm>
            <a:off x="359044" y="3340439"/>
            <a:ext cx="62421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latin typeface="+mj-lt"/>
              </a:rPr>
              <a:t>Si nos remitimos al diccionario de la palabra evangelio deriva del latín Evangelium y éste del griego, "euaggélion", y significa literalmente "buen anuncio", "buena noticia”.</a:t>
            </a:r>
          </a:p>
          <a:p>
            <a:endParaRPr lang="es-AR" b="1" dirty="0">
              <a:latin typeface="+mj-lt"/>
            </a:endParaRPr>
          </a:p>
          <a:p>
            <a:pPr algn="ctr"/>
            <a:r>
              <a:rPr lang="es-AR" b="1" dirty="0">
                <a:latin typeface="+mj-lt"/>
              </a:rPr>
              <a:t>--</a:t>
            </a:r>
          </a:p>
          <a:p>
            <a:pPr algn="ctr"/>
            <a:endParaRPr lang="es-AR" b="1" dirty="0">
              <a:latin typeface="+mj-lt"/>
            </a:endParaRPr>
          </a:p>
          <a:p>
            <a:r>
              <a:rPr lang="es-AR" b="1" dirty="0">
                <a:latin typeface="+mj-lt"/>
              </a:rPr>
              <a:t>Se entiende por creación la acción y efecto de inventar, establecer o instituir algo que anteriormente no existía ni posee antecedentes. La palabra creación deriva del latín creatio.</a:t>
            </a:r>
          </a:p>
        </p:txBody>
      </p:sp>
    </p:spTree>
    <p:extLst>
      <p:ext uri="{BB962C8B-B14F-4D97-AF65-F5344CB8AC3E}">
        <p14:creationId xmlns:p14="http://schemas.microsoft.com/office/powerpoint/2010/main" val="3849376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0DBEF1-BA82-2749-BD99-E35F867BA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9252154" cy="69290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200" b="1" dirty="0"/>
              <a:t>La sabiduría de los relatos bíblicos</a:t>
            </a:r>
            <a:endParaRPr lang="es-A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194787-5EE2-5C4A-A63B-B2A6E2110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215"/>
            <a:ext cx="6310743" cy="41765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1800" dirty="0"/>
              <a:t>Los relatos de la creación contienen, en su lenguaje simbólico y narrativo, profundas enseñanzas sobre la existencia humana y su realidad histórica. </a:t>
            </a:r>
            <a:endParaRPr lang="es-AR" sz="1800" dirty="0"/>
          </a:p>
          <a:p>
            <a:pPr>
              <a:lnSpc>
                <a:spcPct val="90000"/>
              </a:lnSpc>
            </a:pPr>
            <a:r>
              <a:rPr lang="es-ES" sz="1800" dirty="0"/>
              <a:t>Estas narraciones sugieren que la existencia humana se basa en tres relaciones fundamentales estrechamente conectadas: la relación con Dios, con el prójimo y con la tierra. </a:t>
            </a:r>
            <a:endParaRPr lang="es-AR" sz="1800" dirty="0"/>
          </a:p>
          <a:p>
            <a:pPr>
              <a:lnSpc>
                <a:spcPct val="90000"/>
              </a:lnSpc>
            </a:pPr>
            <a:r>
              <a:rPr lang="es-ES" sz="1800" dirty="0"/>
              <a:t>La armonía entre el Creador, la humanidad y todo lo creado fue destruida por haber pretendido el hombre ocupar el lugar de Dios, negándose a reconocerse como criatura limitada. </a:t>
            </a:r>
            <a:endParaRPr lang="es-AR" sz="1800" dirty="0"/>
          </a:p>
          <a:p>
            <a:pPr>
              <a:lnSpc>
                <a:spcPct val="90000"/>
              </a:lnSpc>
            </a:pPr>
            <a:r>
              <a:rPr lang="es-ES" sz="1800" dirty="0"/>
              <a:t>No somos Dios. La tierra nos precede y nos ha sido dada. </a:t>
            </a:r>
            <a:endParaRPr lang="es-AR" sz="1800" dirty="0"/>
          </a:p>
          <a:p>
            <a:pPr>
              <a:lnSpc>
                <a:spcPct val="90000"/>
              </a:lnSpc>
            </a:pPr>
            <a:endParaRPr lang="es-AR" sz="1400" dirty="0"/>
          </a:p>
        </p:txBody>
      </p:sp>
      <p:pic>
        <p:nvPicPr>
          <p:cNvPr id="5" name="Imagen 4" descr="Imagen que contiene objeto&#10;&#10;Descripción generada automáticamente">
            <a:extLst>
              <a:ext uri="{FF2B5EF4-FFF2-40B4-BE49-F238E27FC236}">
                <a16:creationId xmlns:a16="http://schemas.microsoft.com/office/drawing/2014/main" id="{E1EB3001-1335-DD41-86D0-220A40AD2C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50" r="-3" b="-3"/>
          <a:stretch/>
        </p:blipFill>
        <p:spPr>
          <a:xfrm>
            <a:off x="8007178" y="2052213"/>
            <a:ext cx="3771337" cy="2902845"/>
          </a:xfrm>
          <a:prstGeom prst="rect">
            <a:avLst/>
          </a:prstGeom>
          <a:effectLst>
            <a:outerShdw blurRad="50800" dist="330200" dir="2700000" algn="tl" rotWithShape="0">
              <a:prstClr val="black">
                <a:alpha val="40000"/>
              </a:prstClr>
            </a:outerShdw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328520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CB0FF1-F3B8-E843-92D9-534CE506B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1072" y="509262"/>
            <a:ext cx="6171150" cy="6113960"/>
          </a:xfrm>
          <a:noFill/>
          <a:ln>
            <a:noFill/>
          </a:ln>
          <a:effectLst>
            <a:glow rad="38100">
              <a:schemeClr val="accent1">
                <a:satMod val="175000"/>
                <a:alpha val="71000"/>
              </a:schemeClr>
            </a:glow>
            <a:outerShdw blurRad="25400" dist="76200" dir="420000" sx="1000" sy="1000" algn="ctr" rotWithShape="0">
              <a:schemeClr val="bg1">
                <a:alpha val="99000"/>
              </a:schemeClr>
            </a:outerShdw>
            <a:softEdge rad="101600"/>
          </a:effectLst>
        </p:spPr>
        <p:txBody>
          <a:bodyPr>
            <a:normAutofit fontScale="25000" lnSpcReduction="20000"/>
          </a:bodyPr>
          <a:lstStyle/>
          <a:p>
            <a:endParaRPr lang="es-ES" dirty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s-ES" sz="5600" dirty="0"/>
              <a:t>Para la tradición judío-cristiana, decir «creación» es más que decir naturaleza. Creación tiene que ver con </a:t>
            </a:r>
            <a:r>
              <a:rPr lang="es-ES" sz="5600" b="1" i="1" dirty="0"/>
              <a:t>un proyecto </a:t>
            </a:r>
            <a:r>
              <a:rPr lang="es-ES" sz="5600" dirty="0"/>
              <a:t>de Dios donde cada criatura tiene un valor y un significado. </a:t>
            </a:r>
          </a:p>
          <a:p>
            <a:pPr marL="0" indent="0">
              <a:lnSpc>
                <a:spcPct val="120000"/>
              </a:lnSpc>
              <a:buNone/>
            </a:pPr>
            <a:endParaRPr lang="es-AR" sz="5600" dirty="0"/>
          </a:p>
          <a:p>
            <a:pPr marL="0" indent="0">
              <a:lnSpc>
                <a:spcPct val="120000"/>
              </a:lnSpc>
              <a:buNone/>
            </a:pPr>
            <a:r>
              <a:rPr lang="es-ES" sz="5600" dirty="0"/>
              <a:t>La </a:t>
            </a:r>
            <a:r>
              <a:rPr lang="es-ES" sz="5600" b="1" i="1" dirty="0"/>
              <a:t>naturaleza </a:t>
            </a:r>
            <a:r>
              <a:rPr lang="es-ES" sz="5600" dirty="0"/>
              <a:t>suele entenderse como </a:t>
            </a:r>
            <a:r>
              <a:rPr lang="es-ES" sz="5600" b="1" i="1" dirty="0"/>
              <a:t>un sistema que se analiza</a:t>
            </a:r>
            <a:r>
              <a:rPr lang="es-ES" sz="5600" dirty="0"/>
              <a:t>, comprende y gestiona, pero la </a:t>
            </a:r>
            <a:r>
              <a:rPr lang="es-ES" sz="5600" b="1" i="1" dirty="0"/>
              <a:t>creación</a:t>
            </a:r>
            <a:r>
              <a:rPr lang="es-ES" sz="4400" b="1" dirty="0"/>
              <a:t> </a:t>
            </a:r>
            <a:r>
              <a:rPr lang="es-ES" sz="5600" dirty="0"/>
              <a:t>sólo puede ser entendida como </a:t>
            </a:r>
            <a:r>
              <a:rPr lang="es-ES" sz="5600" b="1" i="1" dirty="0"/>
              <a:t>un don</a:t>
            </a:r>
            <a:r>
              <a:rPr lang="es-ES" sz="5600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s-ES" sz="5600" dirty="0"/>
          </a:p>
          <a:p>
            <a:pPr marL="0" indent="0">
              <a:lnSpc>
                <a:spcPct val="120000"/>
              </a:lnSpc>
              <a:buNone/>
            </a:pPr>
            <a:r>
              <a:rPr lang="es-ES" sz="5600" dirty="0"/>
              <a:t>Al mismo tiempo, el pensamiento judío-cristiano </a:t>
            </a:r>
            <a:r>
              <a:rPr lang="es-ES" sz="5600" b="1" i="1" dirty="0"/>
              <a:t>desmitificó </a:t>
            </a:r>
            <a:r>
              <a:rPr lang="es-ES" sz="5600" dirty="0"/>
              <a:t>la naturaleza y sin dejar de admirarla por su esplendor y su inmensidad, ya </a:t>
            </a:r>
            <a:r>
              <a:rPr lang="es-ES" sz="5600" b="1" i="1" dirty="0"/>
              <a:t>no le atribuyó un carácter divino. </a:t>
            </a:r>
          </a:p>
          <a:p>
            <a:pPr marL="0" indent="0">
              <a:lnSpc>
                <a:spcPct val="120000"/>
              </a:lnSpc>
              <a:buNone/>
            </a:pPr>
            <a:endParaRPr lang="es-AR" sz="5600" b="1" i="1" dirty="0"/>
          </a:p>
          <a:p>
            <a:pPr marL="0" indent="0">
              <a:lnSpc>
                <a:spcPct val="120000"/>
              </a:lnSpc>
              <a:buNone/>
            </a:pPr>
            <a:r>
              <a:rPr lang="es-ES" sz="5600" dirty="0"/>
              <a:t>Un mundo frágil, con un ser humano a quien </a:t>
            </a:r>
            <a:r>
              <a:rPr lang="es-ES" sz="5600" b="1" i="1" dirty="0"/>
              <a:t>Dios le confía su cuidado</a:t>
            </a:r>
            <a:r>
              <a:rPr lang="es-ES" sz="5600" dirty="0"/>
              <a:t>, interpela nuestra inteligencia para reconocer cómo deberíamos orientar, cultivar y limitar nuestro poder.</a:t>
            </a:r>
          </a:p>
          <a:p>
            <a:pPr marL="0" indent="0">
              <a:lnSpc>
                <a:spcPct val="120000"/>
              </a:lnSpc>
              <a:buNone/>
            </a:pPr>
            <a:endParaRPr lang="es-ES" sz="5600" dirty="0"/>
          </a:p>
          <a:p>
            <a:pPr marL="0" indent="0">
              <a:lnSpc>
                <a:spcPct val="120000"/>
              </a:lnSpc>
              <a:buNone/>
            </a:pPr>
            <a:r>
              <a:rPr lang="es-ES" sz="5600" dirty="0"/>
              <a:t>La libertad humana puede hacer su aporte hacia una evolución positiva, pero también puede agregar nuevos males, nuevas causas de sufrimiento y verdaderos retrocesos. </a:t>
            </a:r>
            <a:r>
              <a:rPr lang="es-ES" sz="5600" b="1" i="1" dirty="0"/>
              <a:t>Esto da lugar a la apasionante y dramática historia humana</a:t>
            </a:r>
            <a:r>
              <a:rPr lang="es-ES" sz="5600" dirty="0"/>
              <a:t>, capaz de convertirse en un despliegue de liberación, crecimiento, salvación y amor, o en un camino de decadencia y de mutua destrucción.</a:t>
            </a:r>
            <a:endParaRPr lang="es-AR" sz="5600" dirty="0"/>
          </a:p>
          <a:p>
            <a:pPr marL="0" indent="0">
              <a:buNone/>
            </a:pPr>
            <a:endParaRPr lang="es-AR" sz="2300" dirty="0">
              <a:highlight>
                <a:srgbClr val="808080"/>
              </a:highlight>
            </a:endParaRPr>
          </a:p>
          <a:p>
            <a:endParaRPr lang="es-A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842F2A2-C7FC-0846-AE8C-4570C39C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091" y="407772"/>
            <a:ext cx="6865186" cy="572893"/>
          </a:xfrm>
        </p:spPr>
        <p:txBody>
          <a:bodyPr>
            <a:noAutofit/>
          </a:bodyPr>
          <a:lstStyle/>
          <a:p>
            <a:r>
              <a:rPr lang="es-ES" sz="3200" b="1" dirty="0"/>
              <a:t>El misterio del universo</a:t>
            </a:r>
            <a:br>
              <a:rPr lang="es-ES" sz="3200" b="1" dirty="0"/>
            </a:br>
            <a:endParaRPr lang="es-AR" sz="3200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5DD6F58-3797-B541-AA8A-E75A6E82FE96}"/>
              </a:ext>
            </a:extLst>
          </p:cNvPr>
          <p:cNvSpPr/>
          <p:nvPr/>
        </p:nvSpPr>
        <p:spPr>
          <a:xfrm rot="19941267">
            <a:off x="225598" y="1417141"/>
            <a:ext cx="5130389" cy="494672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342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05113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DAE2E7-C30E-E04F-B699-7C1053A55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932334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El mensaje de cada criatura en la armonía de todo lo creado</a:t>
            </a:r>
            <a:br>
              <a:rPr lang="es-AR" dirty="0">
                <a:solidFill>
                  <a:schemeClr val="bg1"/>
                </a:solidFill>
              </a:rPr>
            </a:b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0611CA-F3C1-2C42-912A-3834BCFE6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755" y="3852004"/>
            <a:ext cx="6798276" cy="4351338"/>
          </a:xfrm>
        </p:spPr>
        <p:txBody>
          <a:bodyPr>
            <a:normAutofit/>
          </a:bodyPr>
          <a:lstStyle/>
          <a:p>
            <a:endParaRPr lang="es-E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2000" dirty="0">
                <a:solidFill>
                  <a:schemeClr val="bg1"/>
                </a:solidFill>
              </a:rPr>
              <a:t>Dios ha escrito un libro precioso, cuyas letras son la multitud de criaturas presentes en el universo.</a:t>
            </a:r>
            <a:r>
              <a:rPr lang="es-AR" sz="20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s-ES" sz="2000" dirty="0">
                <a:solidFill>
                  <a:schemeClr val="bg1"/>
                </a:solidFill>
              </a:rPr>
              <a:t>La contemplación de lo creado permite descubrir a través de cada cosa alguna enseñanza que Dios quiere transmitir, para el creyente contemplar lo creado es también escuchar un mensaje, oír una voz paradójica y silenciosa.</a:t>
            </a:r>
          </a:p>
          <a:p>
            <a:pPr marL="0" indent="0">
              <a:buNone/>
            </a:pPr>
            <a:r>
              <a:rPr lang="es-ES" sz="2000" dirty="0">
                <a:solidFill>
                  <a:schemeClr val="bg1"/>
                </a:solidFill>
              </a:rPr>
              <a:t>Prestando atención a ese mensaje, el ser humano aprende a reconocerse a sí mismo en la relación con las demás criaturas</a:t>
            </a:r>
            <a:r>
              <a:rPr lang="es-AR" sz="2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1AB612D-0DFA-E44C-9BB4-C5CB2614BC0A}"/>
              </a:ext>
            </a:extLst>
          </p:cNvPr>
          <p:cNvSpPr txBox="1"/>
          <p:nvPr/>
        </p:nvSpPr>
        <p:spPr>
          <a:xfrm>
            <a:off x="8204886" y="1147204"/>
            <a:ext cx="3164359" cy="5539978"/>
          </a:xfrm>
          <a:prstGeom prst="rect">
            <a:avLst/>
          </a:prstGeom>
          <a:gradFill flip="none" rotWithShape="1">
            <a:gsLst>
              <a:gs pos="34500">
                <a:srgbClr val="678DCF"/>
              </a:gs>
              <a:gs pos="59000">
                <a:srgbClr val="81A0D7">
                  <a:alpha val="50000"/>
                </a:srgbClr>
              </a:gs>
              <a:gs pos="0">
                <a:schemeClr val="accent1">
                  <a:lumMod val="40000"/>
                  <a:lumOff val="60000"/>
                  <a:alpha val="96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es-ES" sz="1400" dirty="0"/>
              <a:t>«Alabado seas, mi Señor,</a:t>
            </a:r>
            <a:endParaRPr lang="es-AR" sz="1400" dirty="0"/>
          </a:p>
          <a:p>
            <a:r>
              <a:rPr lang="es-ES" sz="1400" dirty="0"/>
              <a:t>con todas tus criaturas,</a:t>
            </a:r>
            <a:endParaRPr lang="es-AR" sz="1400" dirty="0"/>
          </a:p>
          <a:p>
            <a:r>
              <a:rPr lang="es-ES" sz="1400" dirty="0"/>
              <a:t>especialmente el hermano sol,</a:t>
            </a:r>
            <a:endParaRPr lang="es-AR" sz="1400" dirty="0"/>
          </a:p>
          <a:p>
            <a:r>
              <a:rPr lang="es-ES" sz="1400" dirty="0"/>
              <a:t>por quien nos das el día y nos iluminas.</a:t>
            </a:r>
            <a:endParaRPr lang="es-AR" sz="1400" dirty="0"/>
          </a:p>
          <a:p>
            <a:r>
              <a:rPr lang="es-ES" sz="1400" dirty="0"/>
              <a:t>Y es bello y radiante con gran esplendor,</a:t>
            </a:r>
            <a:endParaRPr lang="es-AR" sz="1400" dirty="0"/>
          </a:p>
          <a:p>
            <a:r>
              <a:rPr lang="es-ES" sz="1400" dirty="0"/>
              <a:t>de ti, Altísimo, lleva significación.</a:t>
            </a:r>
            <a:endParaRPr lang="es-AR" sz="1400" dirty="0"/>
          </a:p>
          <a:p>
            <a:r>
              <a:rPr lang="es-ES" sz="1400" dirty="0"/>
              <a:t>Alabado seas, mi Señor,</a:t>
            </a:r>
            <a:endParaRPr lang="es-AR" sz="1400" dirty="0"/>
          </a:p>
          <a:p>
            <a:r>
              <a:rPr lang="es-ES" sz="1400" dirty="0"/>
              <a:t>por la hermana luna y las estrellas,</a:t>
            </a:r>
            <a:endParaRPr lang="es-AR" sz="1400" dirty="0"/>
          </a:p>
          <a:p>
            <a:r>
              <a:rPr lang="es-ES" sz="1400" dirty="0"/>
              <a:t>en el cielo las formaste claras y preciosas, y bellas.</a:t>
            </a:r>
            <a:endParaRPr lang="es-AR" sz="1400" dirty="0"/>
          </a:p>
          <a:p>
            <a:r>
              <a:rPr lang="es-ES" sz="1400" dirty="0"/>
              <a:t>Alabado seas, mi Señor, por el hermano viento</a:t>
            </a:r>
            <a:endParaRPr lang="es-AR" sz="1400" dirty="0"/>
          </a:p>
          <a:p>
            <a:r>
              <a:rPr lang="es-ES" sz="1400" dirty="0"/>
              <a:t>y por el aire, y la nube y el cielo sereno, </a:t>
            </a:r>
            <a:endParaRPr lang="es-AR" sz="1400" dirty="0"/>
          </a:p>
          <a:p>
            <a:r>
              <a:rPr lang="es-ES" sz="1400" dirty="0"/>
              <a:t>y todo tiempo,</a:t>
            </a:r>
            <a:endParaRPr lang="es-AR" sz="1400" dirty="0"/>
          </a:p>
          <a:p>
            <a:r>
              <a:rPr lang="es-ES" sz="1400" dirty="0"/>
              <a:t>por todos ellos a tus criaturas das sustento.</a:t>
            </a:r>
            <a:endParaRPr lang="es-AR" sz="1400" dirty="0"/>
          </a:p>
          <a:p>
            <a:r>
              <a:rPr lang="es-ES" sz="1400" dirty="0"/>
              <a:t>Alabado seas, mi Señor, por la hermana agua,</a:t>
            </a:r>
            <a:endParaRPr lang="es-AR" sz="1400" dirty="0"/>
          </a:p>
          <a:p>
            <a:r>
              <a:rPr lang="es-ES" sz="1400" dirty="0"/>
              <a:t>la cual es muy humilde, y preciosa y casta.</a:t>
            </a:r>
            <a:endParaRPr lang="es-AR" sz="1400" dirty="0"/>
          </a:p>
          <a:p>
            <a:r>
              <a:rPr lang="es-ES" sz="1400" dirty="0"/>
              <a:t>Alabado seas, mi Señor, por el hermano fuego,</a:t>
            </a:r>
            <a:endParaRPr lang="es-AR" sz="1400" dirty="0"/>
          </a:p>
          <a:p>
            <a:r>
              <a:rPr lang="es-ES" sz="1400" dirty="0"/>
              <a:t>por el cual iluminas la noche,</a:t>
            </a:r>
            <a:endParaRPr lang="es-AR" sz="1400" dirty="0"/>
          </a:p>
          <a:p>
            <a:r>
              <a:rPr lang="es-ES" sz="1400" dirty="0"/>
              <a:t>y es bello, y alegre y vigoroso, y fuerte».</a:t>
            </a:r>
            <a:endParaRPr lang="es-AR" sz="1400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7470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agua, exterior, animal, mamífero&#10;&#10;Descripción generada automáticamente">
            <a:extLst>
              <a:ext uri="{FF2B5EF4-FFF2-40B4-BE49-F238E27FC236}">
                <a16:creationId xmlns:a16="http://schemas.microsoft.com/office/drawing/2014/main" id="{23FCC227-1CE2-C948-886D-F0BC426E00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6406" r="-2" b="-2"/>
          <a:stretch/>
        </p:blipFill>
        <p:spPr>
          <a:xfrm>
            <a:off x="6083786" y="-168318"/>
            <a:ext cx="6261330" cy="3932313"/>
          </a:xfrm>
          <a:prstGeom prst="rect">
            <a:avLst/>
          </a:prstGeom>
          <a:effectLst>
            <a:softEdge rad="533400"/>
          </a:effectLst>
        </p:spPr>
      </p:pic>
      <p:pic>
        <p:nvPicPr>
          <p:cNvPr id="7" name="Imagen 6" descr="Imagen que contiene exterior, suelo, hombre, árbol&#10;&#10;Descripción generada automáticamente">
            <a:extLst>
              <a:ext uri="{FF2B5EF4-FFF2-40B4-BE49-F238E27FC236}">
                <a16:creationId xmlns:a16="http://schemas.microsoft.com/office/drawing/2014/main" id="{3C70EA91-A4DE-0C4C-8630-E687465B0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6"/>
          <a:stretch/>
        </p:blipFill>
        <p:spPr>
          <a:xfrm>
            <a:off x="6089904" y="2487168"/>
            <a:ext cx="6263640" cy="4215384"/>
          </a:xfrm>
          <a:prstGeom prst="rect">
            <a:avLst/>
          </a:prstGeom>
          <a:effectLst>
            <a:softEdge rad="5334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2901FED-4FC9-4ED5-8123-C98BCD1616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5E5199D-BB55-C240-A705-9715E1A84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es-ES" sz="3700" b="1">
                <a:solidFill>
                  <a:srgbClr val="000000"/>
                </a:solidFill>
              </a:rPr>
              <a:t>Una comunión universal</a:t>
            </a:r>
            <a:br>
              <a:rPr lang="es-AR" sz="3700">
                <a:solidFill>
                  <a:srgbClr val="000000"/>
                </a:solidFill>
              </a:rPr>
            </a:br>
            <a:endParaRPr lang="es-AR" sz="3700">
              <a:solidFill>
                <a:srgbClr val="00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61142A-40A7-3548-957A-A73647477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803637" cy="3788830"/>
          </a:xfrm>
        </p:spPr>
        <p:txBody>
          <a:bodyPr anchor="ctr">
            <a:normAutofit/>
          </a:bodyPr>
          <a:lstStyle/>
          <a:p>
            <a:r>
              <a:rPr lang="es-ES" sz="1700" dirty="0">
                <a:solidFill>
                  <a:srgbClr val="000000"/>
                </a:solidFill>
              </a:rPr>
              <a:t>Las criaturas de este mundo no pueden ser consideradas un bien sin dueño</a:t>
            </a:r>
          </a:p>
          <a:p>
            <a:r>
              <a:rPr lang="es-ES" sz="1700" dirty="0">
                <a:solidFill>
                  <a:srgbClr val="000000"/>
                </a:solidFill>
              </a:rPr>
              <a:t>Todos los seres del universo estamos unidos por lazos invisibles y conformamos una especie de familia universal.</a:t>
            </a:r>
          </a:p>
          <a:p>
            <a:r>
              <a:rPr lang="es-ES" sz="1700" dirty="0">
                <a:solidFill>
                  <a:srgbClr val="000000"/>
                </a:solidFill>
              </a:rPr>
              <a:t>Podemos lamentar la extinción de una especie como si fuera una mutilación.</a:t>
            </a:r>
          </a:p>
          <a:p>
            <a:r>
              <a:rPr lang="es-ES" sz="1700" b="1" dirty="0">
                <a:solidFill>
                  <a:srgbClr val="000000"/>
                </a:solidFill>
              </a:rPr>
              <a:t>Esto no significa igualar a todos los seres vivos y quitarle al ser humano su valor peculiar y su responsabilidad.</a:t>
            </a:r>
          </a:p>
          <a:p>
            <a:r>
              <a:rPr lang="es-ES" sz="1700" dirty="0">
                <a:solidFill>
                  <a:srgbClr val="000000"/>
                </a:solidFill>
              </a:rPr>
              <a:t>Tampoco supone una divinización de la tierra que nos privaría del llamado a colaborar con ella y a proteger su fragilidad.</a:t>
            </a:r>
            <a:endParaRPr lang="es-AR" sz="1700" dirty="0">
              <a:solidFill>
                <a:srgbClr val="000000"/>
              </a:solidFill>
            </a:endParaRPr>
          </a:p>
          <a:p>
            <a:endParaRPr lang="es-AR" sz="1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69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armario, de madera, mobiliario&#10;&#10;Descripción generada automáticamente">
            <a:extLst>
              <a:ext uri="{FF2B5EF4-FFF2-40B4-BE49-F238E27FC236}">
                <a16:creationId xmlns:a16="http://schemas.microsoft.com/office/drawing/2014/main" id="{D7EFBF72-F0E5-294F-A4C4-981C95723D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14288" y="10"/>
            <a:ext cx="12192000" cy="685799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0E4242-2021-334B-829A-8B3F2D1BF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40" y="1925620"/>
            <a:ext cx="5072571" cy="47548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1600" b="1" dirty="0"/>
              <a:t>Especialmente deberían exasperarnos las enormes inequidades que existen entre nosotros</a:t>
            </a:r>
            <a:r>
              <a:rPr lang="es-ES" sz="1600" dirty="0"/>
              <a:t>, porque seguimos tolerando que unos se consideren más dignos que otros.</a:t>
            </a:r>
          </a:p>
          <a:p>
            <a:pPr marL="0" indent="0">
              <a:buNone/>
            </a:pPr>
            <a:r>
              <a:rPr lang="es-AR" sz="1600" dirty="0"/>
              <a:t> </a:t>
            </a:r>
            <a:r>
              <a:rPr lang="es-ES" sz="1600" dirty="0"/>
              <a:t>Algunos se arrastran en una degradante miseria mientras otros ni siquiera saben qué hacer con lo que poseen, ostentan vanidosamente una supuesta superioridad y dejan tras de sí un nivel de desperdicio que sería imposible generalizar sin destrozar el planeta. </a:t>
            </a:r>
          </a:p>
          <a:p>
            <a:pPr marL="0" indent="0">
              <a:buNone/>
            </a:pPr>
            <a:r>
              <a:rPr lang="es-ES" sz="1600" b="1" dirty="0"/>
              <a:t>No puede ser real un sentimiento de íntima unión con los demás seres de la naturaleza si al mismo tiempo en el corazón no hay ternura, compasión y preocupación por los seres humanos</a:t>
            </a:r>
            <a:r>
              <a:rPr lang="es-ES" sz="1600" dirty="0"/>
              <a:t>. </a:t>
            </a:r>
            <a:endParaRPr lang="es-AR" sz="1600" dirty="0"/>
          </a:p>
          <a:p>
            <a:pPr marL="0" indent="0">
              <a:buNone/>
            </a:pPr>
            <a:r>
              <a:rPr lang="es-ES" sz="1600" dirty="0"/>
              <a:t>Es evidente la incoherencia de quien lucha contra el tráfico de animales en riesgo de extinción, pero permanece indiferente ante la trata de personas, se desentiende de los pobres o se empeña en destruir a otro ser humano que le desagrada. </a:t>
            </a:r>
            <a:endParaRPr lang="es-AR" sz="1600" dirty="0"/>
          </a:p>
          <a:p>
            <a:endParaRPr lang="es-AR" sz="1000" dirty="0"/>
          </a:p>
        </p:txBody>
      </p:sp>
    </p:spTree>
    <p:extLst>
      <p:ext uri="{BB962C8B-B14F-4D97-AF65-F5344CB8AC3E}">
        <p14:creationId xmlns:p14="http://schemas.microsoft.com/office/powerpoint/2010/main" val="29253873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1544</Words>
  <Application>Microsoft Macintosh PowerPoint</Application>
  <PresentationFormat>Panorámica</PresentationFormat>
  <Paragraphs>98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El Evangelio de la Creación</vt:lpstr>
      <vt:lpstr>Presentación de PowerPoint</vt:lpstr>
      <vt:lpstr>La luz que ofrece la fe </vt:lpstr>
      <vt:lpstr> Evangelio - Creación</vt:lpstr>
      <vt:lpstr>La sabiduría de los relatos bíblicos</vt:lpstr>
      <vt:lpstr>El misterio del universo </vt:lpstr>
      <vt:lpstr>El mensaje de cada criatura en la armonía de todo lo creado </vt:lpstr>
      <vt:lpstr>Una comunión universal </vt:lpstr>
      <vt:lpstr>Presentación de PowerPoint</vt:lpstr>
      <vt:lpstr>Destino común de los bienes (1) </vt:lpstr>
      <vt:lpstr>Destino común de los bienes (2)</vt:lpstr>
      <vt:lpstr>Destino común de los bienes (3)</vt:lpstr>
      <vt:lpstr>La mirada de Jesús</vt:lpstr>
      <vt:lpstr>Presentación de PowerPoint</vt:lpstr>
      <vt:lpstr>El Evangelio de la Creación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Evangelio de la Creación</dc:title>
  <dc:creator>Jorge Oesterheld</dc:creator>
  <cp:lastModifiedBy>Jorge Oesterheld</cp:lastModifiedBy>
  <cp:revision>2</cp:revision>
  <dcterms:created xsi:type="dcterms:W3CDTF">2019-06-18T13:45:53Z</dcterms:created>
  <dcterms:modified xsi:type="dcterms:W3CDTF">2019-06-18T13:53:55Z</dcterms:modified>
</cp:coreProperties>
</file>